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50" r:id="rId5"/>
    <p:sldMasterId id="2147483652" r:id="rId6"/>
  </p:sldMasterIdLst>
  <p:notesMasterIdLst>
    <p:notesMasterId r:id="rId21"/>
  </p:notesMasterIdLst>
  <p:sldIdLst>
    <p:sldId id="257" r:id="rId7"/>
    <p:sldId id="258" r:id="rId8"/>
    <p:sldId id="261" r:id="rId9"/>
    <p:sldId id="270" r:id="rId10"/>
    <p:sldId id="266" r:id="rId11"/>
    <p:sldId id="267" r:id="rId12"/>
    <p:sldId id="263" r:id="rId13"/>
    <p:sldId id="264" r:id="rId14"/>
    <p:sldId id="265" r:id="rId15"/>
    <p:sldId id="271" r:id="rId16"/>
    <p:sldId id="260" r:id="rId17"/>
    <p:sldId id="268" r:id="rId18"/>
    <p:sldId id="269" r:id="rId19"/>
    <p:sldId id="259" r:id="rId20"/>
  </p:sldIdLst>
  <p:sldSz cx="9144000" cy="6858000" type="letter"/>
  <p:notesSz cx="6858000" cy="9144000"/>
  <p:defaultTextStyle>
    <a:defPPr>
      <a:defRPr lang="en-US"/>
    </a:defPPr>
    <a:lvl1pPr marL="0" algn="l" defTabSz="4570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92" algn="l" defTabSz="4570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186" algn="l" defTabSz="4570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279" algn="l" defTabSz="4570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373" algn="l" defTabSz="4570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466" algn="l" defTabSz="4570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558" algn="l" defTabSz="4570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652" algn="l" defTabSz="4570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744" algn="l" defTabSz="4570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04">
          <p15:clr>
            <a:srgbClr val="A4A3A4"/>
          </p15:clr>
        </p15:guide>
        <p15:guide id="2" pos="292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FFF"/>
    <a:srgbClr val="F4F4F2"/>
    <a:srgbClr val="E8E824"/>
    <a:srgbClr val="4503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76432" autoAdjust="0"/>
  </p:normalViewPr>
  <p:slideViewPr>
    <p:cSldViewPr snapToObjects="1" showGuides="1">
      <p:cViewPr varScale="1">
        <p:scale>
          <a:sx n="89" d="100"/>
          <a:sy n="89" d="100"/>
        </p:scale>
        <p:origin x="2076" y="78"/>
      </p:cViewPr>
      <p:guideLst>
        <p:guide orient="horz" pos="3504"/>
        <p:guide pos="292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4B1AE-C5A0-BF4B-B629-1031C4B39235}" type="datetimeFigureOut">
              <a:rPr lang="en-US" smtClean="0"/>
              <a:pPr/>
              <a:t>6/27/2016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70219-4B98-8C47-95D6-5B0FE6FC195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51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0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92" algn="l" defTabSz="4570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186" algn="l" defTabSz="4570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279" algn="l" defTabSz="4570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373" algn="l" defTabSz="4570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466" algn="l" defTabSz="4570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558" algn="l" defTabSz="4570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652" algn="l" defTabSz="4570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744" algn="l" defTabSz="4570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Run Environment tests</a:t>
            </a:r>
          </a:p>
          <a:p>
            <a:pPr marL="0" marR="0" indent="0" algn="l" defTabSz="457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Discuss </a:t>
            </a:r>
            <a:r>
              <a:rPr lang="en-US" dirty="0" err="1" smtClean="0"/>
              <a:t>ApiFactory.cs</a:t>
            </a:r>
            <a:r>
              <a:rPr lang="en-US" dirty="0" smtClean="0"/>
              <a:t>, </a:t>
            </a:r>
            <a:r>
              <a:rPr lang="en-US" dirty="0" err="1" smtClean="0"/>
              <a:t>JustWareApiExtensions.cs</a:t>
            </a:r>
            <a:endParaRPr lang="en-US" dirty="0" smtClean="0"/>
          </a:p>
          <a:p>
            <a:pPr marL="0" marR="0" indent="0" algn="l" defTabSz="4570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Discuss logging, </a:t>
            </a:r>
            <a:r>
              <a:rPr lang="en-US" dirty="0" err="1" smtClean="0"/>
              <a:t>nuget</a:t>
            </a:r>
            <a:r>
              <a:rPr lang="en-US" baseline="0" dirty="0" smtClean="0"/>
              <a:t>, and TDD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70219-4B98-8C47-95D6-5B0FE6FC195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392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70219-4B98-8C47-95D6-5B0FE6FC195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7827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70219-4B98-8C47-95D6-5B0FE6FC195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999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70219-4B98-8C47-95D6-5B0FE6FC195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054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70219-4B98-8C47-95D6-5B0FE6FC195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73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70219-4B98-8C47-95D6-5B0FE6FC195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37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70219-4B98-8C47-95D6-5B0FE6FC195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26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Bug in API.  Suppose</a:t>
            </a:r>
            <a:r>
              <a:rPr lang="en-US" baseline="0" dirty="0" smtClean="0"/>
              <a:t> to support just </a:t>
            </a:r>
            <a:r>
              <a:rPr lang="en-US" baseline="0" dirty="0" err="1" smtClean="0"/>
              <a:t>CaseID</a:t>
            </a:r>
            <a:r>
              <a:rPr lang="en-US" baseline="0" dirty="0" smtClean="0"/>
              <a:t> but errors out.</a:t>
            </a:r>
          </a:p>
          <a:p>
            <a:r>
              <a:rPr lang="en-US" baseline="0" dirty="0" smtClean="0"/>
              <a:t>Change API server behavior to use debug to get better </a:t>
            </a:r>
            <a:r>
              <a:rPr lang="en-US" baseline="0" smtClean="0"/>
              <a:t>error message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70219-4B98-8C47-95D6-5B0FE6FC195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469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order for the assignment to happen correctly.</a:t>
            </a:r>
          </a:p>
          <a:p>
            <a:r>
              <a:rPr lang="en-US" baseline="0" dirty="0" smtClean="0"/>
              <a:t>Get the agency you want</a:t>
            </a:r>
          </a:p>
          <a:p>
            <a:r>
              <a:rPr lang="en-US" baseline="0" dirty="0" smtClean="0"/>
              <a:t>Add to the Agencies on the case</a:t>
            </a:r>
          </a:p>
          <a:p>
            <a:r>
              <a:rPr lang="en-US" baseline="0" dirty="0" smtClean="0"/>
              <a:t>On involvement type set the Case agency to the agency</a:t>
            </a:r>
          </a:p>
          <a:p>
            <a:r>
              <a:rPr lang="en-US" baseline="0" dirty="0" smtClean="0"/>
              <a:t>Be sure the agency master code matches the involvement code type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70219-4B98-8C47-95D6-5B0FE6FC195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401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70219-4B98-8C47-95D6-5B0FE6FC195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413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Discuss security. (have to</a:t>
            </a:r>
            <a:r>
              <a:rPr lang="en-US" baseline="0" dirty="0" smtClean="0"/>
              <a:t> be a member of </a:t>
            </a:r>
            <a:r>
              <a:rPr lang="en-US" dirty="0" err="1" smtClean="0"/>
              <a:t>jw_Admin_User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Discuss issues with long running IIS thread (</a:t>
            </a:r>
            <a:r>
              <a:rPr lang="en-US" dirty="0" err="1" smtClean="0"/>
              <a:t>TriggerAutoGeneration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70219-4B98-8C47-95D6-5B0FE6FC195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0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495800" y="6416675"/>
            <a:ext cx="2133600" cy="365125"/>
          </a:xfrm>
          <a:prstGeom prst="rect">
            <a:avLst/>
          </a:prstGeom>
        </p:spPr>
        <p:txBody>
          <a:bodyPr vert="horz" lIns="91418" tIns="45709" rIns="91418" bIns="4570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35C2A9-11BF-274E-A764-B6F70AF0E81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JT Powerpoint Footer - Title Page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2902" y="5943600"/>
            <a:ext cx="8458197" cy="50766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342902" y="2133600"/>
            <a:ext cx="5502789" cy="3098262"/>
          </a:xfrm>
          <a:prstGeom prst="rect">
            <a:avLst/>
          </a:prstGeom>
          <a:noFill/>
        </p:spPr>
        <p:txBody>
          <a:bodyPr wrap="square" lIns="91418" tIns="45709" rIns="91418" bIns="45709" rtlCol="0" anchor="t">
            <a:spAutoFit/>
          </a:bodyPr>
          <a:lstStyle/>
          <a:p>
            <a:pPr rtl="0"/>
            <a:r>
              <a:rPr lang="en-US" sz="9000" b="1" i="0" kern="1200" baseline="30000" dirty="0">
                <a:solidFill>
                  <a:srgbClr val="FF0000"/>
                </a:solidFill>
                <a:latin typeface="Arial"/>
                <a:ea typeface="+mn-ea"/>
                <a:cs typeface="Arial"/>
              </a:rPr>
              <a:t>Welcome to</a:t>
            </a:r>
            <a:br>
              <a:rPr lang="en-US" sz="9000" b="1" i="0" kern="1200" baseline="30000" dirty="0">
                <a:solidFill>
                  <a:srgbClr val="FF0000"/>
                </a:solidFill>
                <a:latin typeface="Arial"/>
                <a:ea typeface="+mn-ea"/>
                <a:cs typeface="Arial"/>
              </a:rPr>
            </a:br>
            <a:r>
              <a:rPr lang="en-US" sz="5800" b="0" i="0" kern="1200" baseline="30000" dirty="0">
                <a:solidFill>
                  <a:schemeClr val="tx1"/>
                </a:solidFill>
                <a:latin typeface="Arial"/>
                <a:ea typeface="+mn-ea"/>
                <a:cs typeface="Arial"/>
              </a:rPr>
              <a:t>Journal</a:t>
            </a:r>
            <a:r>
              <a:rPr lang="en-US" sz="5800" b="0" i="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rPr>
              <a:t> </a:t>
            </a:r>
            <a:r>
              <a:rPr lang="en-US" sz="5800" b="0" i="0" kern="1200" baseline="30000" dirty="0">
                <a:solidFill>
                  <a:schemeClr val="tx1"/>
                </a:solidFill>
                <a:latin typeface="Arial"/>
                <a:ea typeface="+mn-ea"/>
                <a:cs typeface="Arial"/>
              </a:rPr>
              <a:t>Technologies’ </a:t>
            </a:r>
            <a:r>
              <a:rPr lang="en-US" sz="5800" b="1" i="0" kern="1200" baseline="30000" dirty="0">
                <a:solidFill>
                  <a:schemeClr val="tx1"/>
                </a:solidFill>
                <a:latin typeface="Arial"/>
                <a:ea typeface="+mn-ea"/>
                <a:cs typeface="Arial"/>
              </a:rPr>
              <a:t/>
            </a:r>
            <a:br>
              <a:rPr lang="en-US" sz="5800" b="1" i="0" kern="1200" baseline="30000" dirty="0">
                <a:solidFill>
                  <a:schemeClr val="tx1"/>
                </a:solidFill>
                <a:latin typeface="Arial"/>
                <a:ea typeface="+mn-ea"/>
                <a:cs typeface="Arial"/>
              </a:rPr>
            </a:br>
            <a:r>
              <a:rPr lang="en-US" sz="5800" b="1" i="0" kern="1200" baseline="30000" dirty="0">
                <a:solidFill>
                  <a:schemeClr val="tx1"/>
                </a:solidFill>
                <a:latin typeface="Arial"/>
                <a:ea typeface="+mn-ea"/>
                <a:cs typeface="Arial"/>
              </a:rPr>
              <a:t>Professionals Training </a:t>
            </a:r>
            <a:br>
              <a:rPr lang="en-US" sz="5800" b="1" i="0" kern="1200" baseline="30000" dirty="0">
                <a:solidFill>
                  <a:schemeClr val="tx1"/>
                </a:solidFill>
                <a:latin typeface="Arial"/>
                <a:ea typeface="+mn-ea"/>
                <a:cs typeface="Arial"/>
              </a:rPr>
            </a:br>
            <a:r>
              <a:rPr lang="en-US" sz="5800" b="1" i="0" kern="1200" baseline="30000" dirty="0">
                <a:solidFill>
                  <a:schemeClr val="tx1"/>
                </a:solidFill>
                <a:latin typeface="Arial"/>
                <a:ea typeface="+mn-ea"/>
                <a:cs typeface="Arial"/>
              </a:rPr>
              <a:t>Conference 2016</a:t>
            </a:r>
          </a:p>
        </p:txBody>
      </p:sp>
      <p:pic>
        <p:nvPicPr>
          <p:cNvPr id="7" name="Picture 6" descr="iStock_000022536173_XXXLarge.png"/>
          <p:cNvPicPr>
            <a:picLocks noChangeAspect="1"/>
          </p:cNvPicPr>
          <p:nvPr userDrawn="1"/>
        </p:nvPicPr>
        <p:blipFill>
          <a:blip r:embed="rId4"/>
          <a:srcRect t="6061" b="81818"/>
          <a:stretch>
            <a:fillRect/>
          </a:stretch>
        </p:blipFill>
        <p:spPr>
          <a:xfrm>
            <a:off x="342902" y="0"/>
            <a:ext cx="8458197" cy="153757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457092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20" indent="-342820" algn="l" defTabSz="45709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776" indent="-285684" algn="l" defTabSz="45709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33" indent="-228546" algn="l" defTabSz="45709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25" indent="-228546" algn="l" defTabSz="45709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19" indent="-228546" algn="l" defTabSz="45709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12" indent="-228546" algn="l" defTabSz="45709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06" indent="-228546" algn="l" defTabSz="45709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98" indent="-228546" algn="l" defTabSz="45709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92" indent="-228546" algn="l" defTabSz="45709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2" algn="l" defTabSz="4570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6" algn="l" defTabSz="4570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79" algn="l" defTabSz="4570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3" algn="l" defTabSz="4570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66" algn="l" defTabSz="4570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58" algn="l" defTabSz="4570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2" algn="l" defTabSz="4570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44" algn="l" defTabSz="4570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495800" y="6416675"/>
            <a:ext cx="2133600" cy="365125"/>
          </a:xfrm>
          <a:prstGeom prst="rect">
            <a:avLst/>
          </a:prstGeom>
        </p:spPr>
        <p:txBody>
          <a:bodyPr vert="horz" lIns="91418" tIns="45709" rIns="91418" bIns="4570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35C2A9-11BF-274E-A764-B6F70AF0E81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JT Powerpoint Footer - Title Page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2902" y="5943600"/>
            <a:ext cx="8458197" cy="507661"/>
          </a:xfrm>
          <a:prstGeom prst="rect">
            <a:avLst/>
          </a:prstGeom>
        </p:spPr>
      </p:pic>
      <p:pic>
        <p:nvPicPr>
          <p:cNvPr id="6" name="Picture 5" descr="iStock_000022536173_XXXLarge.png"/>
          <p:cNvPicPr>
            <a:picLocks noChangeAspect="1"/>
          </p:cNvPicPr>
          <p:nvPr userDrawn="1"/>
        </p:nvPicPr>
        <p:blipFill>
          <a:blip r:embed="rId4">
            <a:alphaModFix amt="20000"/>
          </a:blip>
          <a:srcRect t="6061" b="81818"/>
          <a:stretch>
            <a:fillRect/>
          </a:stretch>
        </p:blipFill>
        <p:spPr>
          <a:xfrm>
            <a:off x="342902" y="0"/>
            <a:ext cx="8458197" cy="153757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Stock_000022536173_XXXLarge.png"/>
          <p:cNvPicPr>
            <a:picLocks noChangeAspect="1"/>
          </p:cNvPicPr>
          <p:nvPr userDrawn="1"/>
        </p:nvPicPr>
        <p:blipFill>
          <a:blip r:embed="rId3"/>
          <a:srcRect t="6061" b="50000"/>
          <a:stretch>
            <a:fillRect/>
          </a:stretch>
        </p:blipFill>
        <p:spPr>
          <a:xfrm>
            <a:off x="342902" y="0"/>
            <a:ext cx="8458197" cy="5573776"/>
          </a:xfrm>
          <a:prstGeom prst="rect">
            <a:avLst/>
          </a:prstGeom>
        </p:spPr>
      </p:pic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495800" y="6416675"/>
            <a:ext cx="2133600" cy="365125"/>
          </a:xfrm>
          <a:prstGeom prst="rect">
            <a:avLst/>
          </a:prstGeom>
        </p:spPr>
        <p:txBody>
          <a:bodyPr vert="horz" lIns="91418" tIns="45709" rIns="91418" bIns="4570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35C2A9-11BF-274E-A764-B6F70AF0E81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JT Powerpoint Footer - Title Page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2902" y="5943600"/>
            <a:ext cx="8458197" cy="5076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cumentation.newdawn.com/api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JT Powerpoint Footer - Justince For A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5227436"/>
            <a:ext cx="2447544" cy="6703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1905000"/>
            <a:ext cx="300595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 smtClean="0">
                <a:latin typeface="Arial"/>
                <a:cs typeface="Arial"/>
              </a:rPr>
              <a:t>Financials</a:t>
            </a:r>
            <a:endParaRPr lang="en-US" sz="4500" b="1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" y="2633352"/>
            <a:ext cx="8229600" cy="3177570"/>
          </a:xfrm>
          <a:prstGeom prst="rect">
            <a:avLst/>
          </a:prstGeom>
          <a:noFill/>
        </p:spPr>
        <p:txBody>
          <a:bodyPr wrap="square" lIns="91418" tIns="45709" rIns="91418" bIns="45709" rtlCol="0">
            <a:noAutofit/>
          </a:bodyPr>
          <a:lstStyle>
            <a:defPPr>
              <a:defRPr lang="en-US"/>
            </a:defPPr>
            <a:lvl1pPr>
              <a:defRPr sz="1400" b="1">
                <a:latin typeface="Arial"/>
                <a:cs typeface="Arial"/>
              </a:defRPr>
            </a:lvl1pPr>
          </a:lstStyle>
          <a:p>
            <a:endParaRPr lang="en-US" sz="2000" b="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 smtClean="0"/>
              <a:t>Payment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 smtClean="0"/>
              <a:t>Obligation</a:t>
            </a:r>
          </a:p>
          <a:p>
            <a:pPr marL="742842" lvl="1" indent="-285750"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ChargeInvolvedNameID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842" lvl="1" indent="-285750">
              <a:buFont typeface="Arial" panose="020B0604020202020204" pitchFamily="34" charset="0"/>
              <a:buChar char="•"/>
            </a:pPr>
            <a:r>
              <a:rPr lang="en-US" sz="2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ToAccountID</a:t>
            </a:r>
            <a:endParaRPr lang="en-US" sz="2400" b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842" lvl="1" indent="-285750"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AgencyCode</a:t>
            </a:r>
            <a:endParaRPr lang="en-US" sz="24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24400" y="5462230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Code: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Module/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Financials.cs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57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1981200"/>
            <a:ext cx="698139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 smtClean="0">
                <a:latin typeface="Arial"/>
                <a:cs typeface="Arial"/>
              </a:rPr>
              <a:t>Data Conversion Service</a:t>
            </a:r>
            <a:endParaRPr lang="en-US" sz="4500" b="1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" y="2766030"/>
            <a:ext cx="8229600" cy="3177570"/>
          </a:xfrm>
          <a:prstGeom prst="rect">
            <a:avLst/>
          </a:prstGeom>
          <a:noFill/>
        </p:spPr>
        <p:txBody>
          <a:bodyPr wrap="square" lIns="91418" tIns="45709" rIns="91418" bIns="45709" rtlCol="0">
            <a:noAutofit/>
          </a:bodyPr>
          <a:lstStyle>
            <a:defPPr>
              <a:defRPr lang="en-US"/>
            </a:defPPr>
            <a:lvl1pPr>
              <a:defRPr sz="1400" b="1">
                <a:latin typeface="Arial"/>
                <a:cs typeface="Arial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https://training.journaltech.com/api/DataConversionService.svc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Methods: </a:t>
            </a:r>
            <a:endParaRPr lang="en-US" sz="2000" b="0" dirty="0" smtClean="0"/>
          </a:p>
          <a:p>
            <a:pPr marL="742842" lvl="1" indent="-285750">
              <a:buFont typeface="Arial" panose="020B0604020202020204" pitchFamily="34" charset="0"/>
              <a:buChar char="•"/>
            </a:pPr>
            <a:r>
              <a:rPr lang="en-US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DisableAutoGeneration</a:t>
            </a:r>
            <a:endParaRPr lang="en-US" sz="1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842" lvl="1" indent="-285750">
              <a:buFont typeface="Arial" panose="020B0604020202020204" pitchFamily="34" charset="0"/>
              <a:buChar char="•"/>
            </a:pPr>
            <a:r>
              <a:rPr lang="en-US" sz="1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EnableAutoGeneration</a:t>
            </a:r>
            <a:endParaRPr lang="en-US" sz="1400" b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842" lvl="1" indent="-285750">
              <a:buFont typeface="Arial" panose="020B0604020202020204" pitchFamily="34" charset="0"/>
              <a:buChar char="•"/>
            </a:pPr>
            <a:r>
              <a:rPr lang="en-US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TriggerAutoGeneration</a:t>
            </a:r>
            <a:endParaRPr lang="en-US" sz="1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842" lvl="1" indent="-285750">
              <a:buFont typeface="Arial" panose="020B0604020202020204" pitchFamily="34" charset="0"/>
              <a:buChar char="•"/>
            </a:pPr>
            <a:r>
              <a:rPr lang="en-US" sz="1400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IsAutoGenerationEnabled</a:t>
            </a:r>
            <a:endParaRPr lang="en-US" sz="14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 err="1" smtClean="0"/>
              <a:t>TriggerAutoGeneration</a:t>
            </a:r>
            <a:endParaRPr lang="en-US" sz="2000" b="0" dirty="0" smtClean="0"/>
          </a:p>
          <a:p>
            <a:pPr marL="742842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Arial"/>
                <a:cs typeface="Arial"/>
              </a:rPr>
              <a:t>Expensive operation</a:t>
            </a:r>
          </a:p>
          <a:p>
            <a:pPr marL="742842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Arial"/>
                <a:cs typeface="Arial"/>
              </a:rPr>
              <a:t>Calling starts the process and returns immediately</a:t>
            </a:r>
            <a:endParaRPr lang="en-US" sz="1800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</p:txBody>
      </p:sp>
      <p:sp>
        <p:nvSpPr>
          <p:cNvPr id="4" name="TextBox 3"/>
          <p:cNvSpPr txBox="1"/>
          <p:nvPr/>
        </p:nvSpPr>
        <p:spPr>
          <a:xfrm>
            <a:off x="2743200" y="5462230"/>
            <a:ext cx="624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Code: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Module/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DataConversionService.cs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69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1905000"/>
            <a:ext cx="528221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 smtClean="0">
                <a:latin typeface="Arial"/>
                <a:cs typeface="Arial"/>
              </a:rPr>
              <a:t>API Best Practices</a:t>
            </a:r>
            <a:endParaRPr lang="en-US" sz="4500" b="1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" y="2766030"/>
            <a:ext cx="8382000" cy="3177570"/>
          </a:xfrm>
          <a:prstGeom prst="rect">
            <a:avLst/>
          </a:prstGeom>
          <a:noFill/>
        </p:spPr>
        <p:txBody>
          <a:bodyPr wrap="square" lIns="91418" tIns="45709" rIns="91418" bIns="45709" rtlCol="0">
            <a:noAutofit/>
          </a:bodyPr>
          <a:lstStyle>
            <a:defPPr>
              <a:defRPr lang="en-US"/>
            </a:defPPr>
            <a:lvl1pPr>
              <a:defRPr sz="1400" b="1">
                <a:latin typeface="Arial"/>
                <a:cs typeface="Arial"/>
              </a:defRPr>
            </a:lvl1pPr>
          </a:lstStyle>
          <a:p>
            <a:pPr marL="742842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/>
                <a:cs typeface="Arial"/>
              </a:rPr>
              <a:t>Community KB Article</a:t>
            </a:r>
            <a:r>
              <a:rPr lang="en-US" sz="2400" dirty="0">
                <a:latin typeface="Arial"/>
                <a:cs typeface="Arial"/>
              </a:rPr>
              <a:t>: http://</a:t>
            </a:r>
            <a:r>
              <a:rPr lang="en-US" sz="2400" dirty="0" smtClean="0">
                <a:latin typeface="Arial"/>
                <a:cs typeface="Arial"/>
              </a:rPr>
              <a:t>bit.ly/299byuV</a:t>
            </a:r>
          </a:p>
          <a:p>
            <a:pPr marL="742842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/>
                <a:cs typeface="Arial"/>
              </a:rPr>
              <a:t>Large submits</a:t>
            </a:r>
          </a:p>
          <a:p>
            <a:pPr marL="742842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/>
                <a:cs typeface="Arial"/>
              </a:rPr>
              <a:t>Queries</a:t>
            </a:r>
          </a:p>
          <a:p>
            <a:pPr marL="742842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/>
                <a:cs typeface="Arial"/>
              </a:rPr>
              <a:t>Retries</a:t>
            </a:r>
          </a:p>
          <a:p>
            <a:pPr marL="742842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/>
                <a:cs typeface="Arial"/>
              </a:rPr>
              <a:t>Load test</a:t>
            </a:r>
          </a:p>
          <a:p>
            <a:pPr marL="742842" lvl="1" indent="-285750">
              <a:buFont typeface="Arial" panose="020B0604020202020204" pitchFamily="34" charset="0"/>
              <a:buChar char="•"/>
            </a:pP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48855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1905000"/>
            <a:ext cx="694933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 smtClean="0">
                <a:latin typeface="Arial"/>
                <a:cs typeface="Arial"/>
              </a:rPr>
              <a:t>Security and Certificates</a:t>
            </a:r>
            <a:endParaRPr lang="en-US" sz="4500" b="1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2766030"/>
            <a:ext cx="8229600" cy="3177570"/>
          </a:xfrm>
          <a:prstGeom prst="rect">
            <a:avLst/>
          </a:prstGeom>
          <a:noFill/>
        </p:spPr>
        <p:txBody>
          <a:bodyPr wrap="square" lIns="91418" tIns="45709" rIns="91418" bIns="45709" rtlCol="0">
            <a:noAutofit/>
          </a:bodyPr>
          <a:lstStyle>
            <a:defPPr>
              <a:defRPr lang="en-US"/>
            </a:defPPr>
            <a:lvl1pPr>
              <a:defRPr sz="1400" b="1">
                <a:latin typeface="Arial"/>
                <a:cs typeface="Arial"/>
              </a:defRPr>
            </a:lvl1pPr>
          </a:lstStyle>
          <a:p>
            <a:pPr marL="742842" lvl="1" indent="-285750">
              <a:buFont typeface="Arial" panose="020B0604020202020204" pitchFamily="34" charset="0"/>
              <a:buChar char="•"/>
            </a:pPr>
            <a:endParaRPr lang="en-US" sz="1800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 smtClean="0"/>
              <a:t>Community </a:t>
            </a:r>
            <a:r>
              <a:rPr lang="en-US" sz="2400" b="0" dirty="0"/>
              <a:t>KB article: http://</a:t>
            </a:r>
            <a:r>
              <a:rPr lang="en-US" sz="2400" b="0" dirty="0" smtClean="0"/>
              <a:t>bit.ly/294kZNt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 smtClean="0"/>
              <a:t>Self-signed certificates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 smtClean="0"/>
              <a:t>TLS 1.2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142173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1" y="2641420"/>
            <a:ext cx="5875594" cy="2308302"/>
          </a:xfrm>
          <a:prstGeom prst="rect">
            <a:avLst/>
          </a:prstGeom>
          <a:noFill/>
        </p:spPr>
        <p:txBody>
          <a:bodyPr wrap="square" lIns="91418" tIns="45709" rIns="91418" bIns="45709" rtlCol="0" anchor="t">
            <a:spAutoFit/>
          </a:bodyPr>
          <a:lstStyle/>
          <a:p>
            <a:pPr algn="ctr" rtl="0"/>
            <a:endParaRPr lang="en-US" sz="5400" b="1" i="0" kern="1200" baseline="30000" dirty="0" smtClean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algn="ctr" rtl="0"/>
            <a:r>
              <a:rPr lang="en-US" sz="5400" b="1" baseline="30000" dirty="0" smtClean="0">
                <a:solidFill>
                  <a:schemeClr val="bg1"/>
                </a:solidFill>
                <a:latin typeface="Arial"/>
                <a:cs typeface="Arial"/>
              </a:rPr>
              <a:t>Thanks!</a:t>
            </a:r>
          </a:p>
          <a:p>
            <a:pPr algn="ctr" rtl="0"/>
            <a:r>
              <a:rPr lang="en-US" sz="5400" b="1" i="0" kern="1200" baseline="30000" dirty="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t>Ryan Hartley rhartley@journaltech.com</a:t>
            </a:r>
            <a:endParaRPr lang="en-US" sz="5400" b="1" i="0" kern="1200" baseline="30000" dirty="0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1905000"/>
            <a:ext cx="7924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i="0" dirty="0" smtClean="0">
                <a:latin typeface="Arial"/>
                <a:cs typeface="Arial"/>
              </a:rPr>
              <a:t>Advanced API Coding</a:t>
            </a:r>
            <a:endParaRPr lang="en-US" sz="4500" b="1" i="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5637" y="2689830"/>
            <a:ext cx="5223163" cy="3253769"/>
          </a:xfrm>
          <a:prstGeom prst="rect">
            <a:avLst/>
          </a:prstGeom>
          <a:noFill/>
        </p:spPr>
        <p:txBody>
          <a:bodyPr wrap="square" lIns="91418" tIns="45709" rIns="91418" bIns="45709" rtlCol="0">
            <a:noAutofit/>
          </a:bodyPr>
          <a:lstStyle/>
          <a:p>
            <a:r>
              <a:rPr lang="en-US" sz="1600" b="1" dirty="0" smtClean="0">
                <a:latin typeface="Arial"/>
                <a:cs typeface="Arial"/>
              </a:rPr>
              <a:t>Outline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Arial"/>
                <a:cs typeface="Arial"/>
              </a:rPr>
              <a:t>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Arial"/>
                <a:cs typeface="Arial"/>
              </a:rPr>
              <a:t>WCF and the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Arial"/>
                <a:cs typeface="Arial"/>
              </a:rPr>
              <a:t>Queries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Arial"/>
                <a:cs typeface="Arial"/>
              </a:rPr>
              <a:t>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Arial"/>
                <a:cs typeface="Arial"/>
              </a:rPr>
              <a:t>Documents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Arial"/>
                <a:cs typeface="Arial"/>
              </a:rPr>
              <a:t>Copy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Arial"/>
                <a:cs typeface="Arial"/>
              </a:rPr>
              <a:t>Case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Arial"/>
                <a:cs typeface="Arial"/>
              </a:rPr>
              <a:t>Financials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Arial"/>
                <a:cs typeface="Arial"/>
              </a:rPr>
              <a:t>Data Conversion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Arial"/>
                <a:cs typeface="Arial"/>
              </a:rPr>
              <a:t>API Best Practices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Arial"/>
                <a:cs typeface="Arial"/>
              </a:rPr>
              <a:t>Security and Certificates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dirty="0" smtClean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dirty="0">
              <a:latin typeface="Arial"/>
              <a:cs typeface="Arial"/>
            </a:endParaRPr>
          </a:p>
        </p:txBody>
      </p:sp>
      <p:pic>
        <p:nvPicPr>
          <p:cNvPr id="8" name="Picture 7" descr="FPO_iStockphoto_851006 (grayscale).jpg"/>
          <p:cNvPicPr>
            <a:picLocks noChangeAspect="1"/>
          </p:cNvPicPr>
          <p:nvPr/>
        </p:nvPicPr>
        <p:blipFill>
          <a:blip r:embed="rId2"/>
          <a:srcRect t="29150" b="14575"/>
          <a:stretch>
            <a:fillRect/>
          </a:stretch>
        </p:blipFill>
        <p:spPr>
          <a:xfrm>
            <a:off x="5638800" y="2883726"/>
            <a:ext cx="3168443" cy="26788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1905000"/>
            <a:ext cx="178766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 smtClean="0">
                <a:latin typeface="Arial"/>
                <a:cs typeface="Arial"/>
              </a:rPr>
              <a:t>Setup</a:t>
            </a:r>
            <a:endParaRPr lang="en-US" sz="4500" b="1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" y="2514600"/>
            <a:ext cx="8229600" cy="3352800"/>
          </a:xfrm>
          <a:prstGeom prst="rect">
            <a:avLst/>
          </a:prstGeom>
          <a:noFill/>
        </p:spPr>
        <p:txBody>
          <a:bodyPr wrap="square" lIns="91418" tIns="45709" rIns="91418" bIns="45709" rtlCol="0">
            <a:noAutofit/>
          </a:bodyPr>
          <a:lstStyle>
            <a:defPPr>
              <a:defRPr lang="en-US"/>
            </a:defPPr>
            <a:lvl1pPr>
              <a:defRPr sz="1400" b="1">
                <a:latin typeface="Arial"/>
                <a:cs typeface="Arial"/>
              </a:defRPr>
            </a:lvl1pPr>
          </a:lstStyle>
          <a:p>
            <a:pPr marL="742842" lvl="1" indent="-285750">
              <a:buFont typeface="Arial" panose="020B0604020202020204" pitchFamily="34" charset="0"/>
              <a:buChar char="•"/>
            </a:pPr>
            <a:endParaRPr lang="en-US" sz="1800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 smtClean="0"/>
              <a:t>Source</a:t>
            </a:r>
            <a:endParaRPr lang="en-US" sz="2000" b="0" dirty="0"/>
          </a:p>
          <a:p>
            <a:pPr marL="742842" lvl="1" indent="-285750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Arial"/>
                <a:cs typeface="Arial"/>
              </a:rPr>
              <a:t>https</a:t>
            </a:r>
            <a:r>
              <a:rPr lang="en-US" sz="2400" b="1" dirty="0">
                <a:latin typeface="Arial"/>
                <a:cs typeface="Arial"/>
              </a:rPr>
              <a:t>://</a:t>
            </a:r>
            <a:r>
              <a:rPr lang="en-US" sz="2400" b="1" dirty="0" smtClean="0">
                <a:latin typeface="Arial"/>
                <a:cs typeface="Arial"/>
              </a:rPr>
              <a:t>github.com/rhartley-jti/advanced-api-2016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Visual Studio 2015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 err="1" smtClean="0"/>
              <a:t>JustWare</a:t>
            </a:r>
            <a:r>
              <a:rPr lang="en-US" sz="2000" b="0" dirty="0" smtClean="0"/>
              <a:t> </a:t>
            </a:r>
            <a:r>
              <a:rPr lang="en-US" sz="2000" b="0" dirty="0"/>
              <a:t>instance: </a:t>
            </a:r>
          </a:p>
          <a:p>
            <a:pPr marL="742842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/>
                <a:cs typeface="Arial"/>
              </a:rPr>
              <a:t>http://training.journaltech.com/AdvancedAPI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API</a:t>
            </a:r>
          </a:p>
          <a:p>
            <a:pPr marL="742842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https://</a:t>
            </a:r>
            <a:r>
              <a:rPr lang="en-US" dirty="0" smtClean="0">
                <a:latin typeface="Arial"/>
                <a:cs typeface="Arial"/>
              </a:rPr>
              <a:t>training.journaltech.com/APITraining/JustWareApi.svc</a:t>
            </a:r>
            <a:endParaRPr lang="en-US" dirty="0">
              <a:latin typeface="Arial"/>
              <a:cs typeface="Arial"/>
            </a:endParaRPr>
          </a:p>
          <a:p>
            <a:pPr marL="742842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https://training.journaltech.com/APITraining/DataConversionService.svc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355011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1905000"/>
            <a:ext cx="481195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 smtClean="0">
                <a:latin typeface="Arial"/>
                <a:cs typeface="Arial"/>
              </a:rPr>
              <a:t>WCF and the API</a:t>
            </a:r>
            <a:endParaRPr lang="en-US" sz="4500" b="1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" y="2689830"/>
            <a:ext cx="8382000" cy="3253770"/>
          </a:xfrm>
          <a:prstGeom prst="rect">
            <a:avLst/>
          </a:prstGeom>
          <a:noFill/>
        </p:spPr>
        <p:txBody>
          <a:bodyPr wrap="square" lIns="91418" tIns="45709" rIns="91418" bIns="45709" rtlCol="0">
            <a:noAutofit/>
          </a:bodyPr>
          <a:lstStyle>
            <a:defPPr>
              <a:defRPr lang="en-US"/>
            </a:defPPr>
            <a:lvl1pPr>
              <a:defRPr sz="1400" b="1">
                <a:latin typeface="Arial"/>
                <a:cs typeface="Arial"/>
              </a:defRPr>
            </a:lvl1pPr>
          </a:lstStyle>
          <a:p>
            <a:pPr marL="742842" lvl="1" indent="-285750">
              <a:buFont typeface="Arial" panose="020B0604020202020204" pitchFamily="34" charset="0"/>
              <a:buChar char="•"/>
            </a:pPr>
            <a:endParaRPr lang="en-US" sz="1800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 smtClean="0"/>
              <a:t>Windows </a:t>
            </a:r>
            <a:r>
              <a:rPr lang="en-US" sz="2000" b="0" dirty="0"/>
              <a:t>Communication Foundation (http://</a:t>
            </a:r>
            <a:r>
              <a:rPr lang="en-US" sz="2000" b="0" dirty="0" smtClean="0"/>
              <a:t>bit.ly/15NBnNC)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Timeouts (http://</a:t>
            </a:r>
            <a:r>
              <a:rPr lang="en-US" sz="2000" b="0" dirty="0" smtClean="0"/>
              <a:t>bit.ly/299shhL)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 smtClean="0"/>
              <a:t>Data size constraints</a:t>
            </a:r>
          </a:p>
          <a:p>
            <a:pPr marL="742842" lvl="1" indent="-285750">
              <a:buFont typeface="Arial" panose="020B0604020202020204" pitchFamily="34" charset="0"/>
              <a:buChar char="•"/>
            </a:pPr>
            <a:r>
              <a:rPr lang="en-US" dirty="0" err="1"/>
              <a:t>maxReceivedMessageSize</a:t>
            </a:r>
            <a:r>
              <a:rPr lang="en-US" dirty="0"/>
              <a:t>(default 65K</a:t>
            </a:r>
            <a:r>
              <a:rPr lang="en-US" dirty="0" smtClean="0"/>
              <a:t>)</a:t>
            </a:r>
          </a:p>
          <a:p>
            <a:pPr marL="742842" lvl="1" indent="-285750">
              <a:buFont typeface="Arial" panose="020B0604020202020204" pitchFamily="34" charset="0"/>
              <a:buChar char="•"/>
            </a:pPr>
            <a:r>
              <a:rPr lang="en-US" b="0" dirty="0" err="1" smtClean="0"/>
              <a:t>maxBufferSize</a:t>
            </a:r>
            <a:endParaRPr lang="en-US" b="0" dirty="0" smtClean="0"/>
          </a:p>
          <a:p>
            <a:pPr marL="742842" lvl="1" indent="-285750">
              <a:buFont typeface="Arial" panose="020B0604020202020204" pitchFamily="34" charset="0"/>
              <a:buChar char="•"/>
            </a:pPr>
            <a:r>
              <a:rPr lang="en-US" dirty="0" err="1"/>
              <a:t>maxBufferPoolSize</a:t>
            </a:r>
            <a:endParaRPr lang="en-US" b="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 err="1" smtClean="0"/>
              <a:t>includeExceptionDetailInFaults</a:t>
            </a:r>
            <a:endParaRPr lang="en-US" sz="2000" b="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 smtClean="0"/>
              <a:t>Logging</a:t>
            </a:r>
          </a:p>
          <a:p>
            <a:pPr marL="742842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Microsoft Service </a:t>
            </a:r>
            <a:r>
              <a:rPr lang="en-US" dirty="0"/>
              <a:t>Trace Viewer (http://</a:t>
            </a:r>
            <a:r>
              <a:rPr lang="en-US" dirty="0" smtClean="0"/>
              <a:t>bit.ly/28X5bhg)</a:t>
            </a:r>
          </a:p>
          <a:p>
            <a:pPr marL="742842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Recommendations (http</a:t>
            </a:r>
            <a:r>
              <a:rPr lang="en-US" dirty="0"/>
              <a:t>://</a:t>
            </a:r>
            <a:r>
              <a:rPr lang="en-US" dirty="0" smtClean="0"/>
              <a:t>bit.ly/28VfIqW)</a:t>
            </a:r>
            <a:endParaRPr lang="en-US" b="0" dirty="0" smtClean="0"/>
          </a:p>
          <a:p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271640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1905000"/>
            <a:ext cx="124264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 smtClean="0">
                <a:latin typeface="Arial"/>
                <a:cs typeface="Arial"/>
              </a:rPr>
              <a:t>Key</a:t>
            </a:r>
            <a:endParaRPr lang="en-US" sz="4500" b="1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" y="2766030"/>
            <a:ext cx="8229600" cy="3177570"/>
          </a:xfrm>
          <a:prstGeom prst="rect">
            <a:avLst/>
          </a:prstGeom>
          <a:noFill/>
        </p:spPr>
        <p:txBody>
          <a:bodyPr wrap="square" lIns="91418" tIns="45709" rIns="91418" bIns="45709" rtlCol="0">
            <a:noAutofit/>
          </a:bodyPr>
          <a:lstStyle>
            <a:defPPr>
              <a:defRPr lang="en-US"/>
            </a:defPPr>
            <a:lvl1pPr>
              <a:defRPr sz="1400" b="1">
                <a:latin typeface="Arial"/>
                <a:cs typeface="Arial"/>
              </a:defRPr>
            </a:lvl1pPr>
          </a:lstStyle>
          <a:p>
            <a:pPr marL="742842" lvl="1" indent="-285750">
              <a:buFont typeface="Arial" panose="020B0604020202020204" pitchFamily="34" charset="0"/>
              <a:buChar char="•"/>
            </a:pPr>
            <a:endParaRPr lang="en-US" sz="1800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 smtClean="0"/>
              <a:t>Submit returns a collection of the Key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 err="1" smtClean="0"/>
              <a:t>NewID</a:t>
            </a:r>
            <a:r>
              <a:rPr lang="en-US" sz="2000" b="0" dirty="0" smtClean="0"/>
              <a:t> vs </a:t>
            </a:r>
            <a:r>
              <a:rPr lang="en-US" sz="2000" b="0" dirty="0" err="1" smtClean="0"/>
              <a:t>NewCaseID</a:t>
            </a:r>
            <a:endParaRPr lang="en-US" sz="2000" b="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 err="1" smtClean="0"/>
              <a:t>TempID</a:t>
            </a:r>
            <a:endParaRPr lang="en-US" sz="2000" b="0" dirty="0" smtClean="0"/>
          </a:p>
          <a:p>
            <a:r>
              <a:rPr lang="en-US" sz="2000" b="0" dirty="0" smtClean="0"/>
              <a:t>												</a:t>
            </a:r>
          </a:p>
          <a:p>
            <a:r>
              <a:rPr lang="en-US" sz="2000" b="0" dirty="0"/>
              <a:t>	</a:t>
            </a:r>
            <a:r>
              <a:rPr lang="en-US" sz="2000" b="0" dirty="0" smtClean="0"/>
              <a:t>											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5410200" y="5462230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Code: Module/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Key.cs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82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1139" y="1828800"/>
            <a:ext cx="233269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 smtClean="0">
                <a:latin typeface="Arial"/>
                <a:cs typeface="Arial"/>
              </a:rPr>
              <a:t>Queries</a:t>
            </a:r>
            <a:endParaRPr lang="en-US" sz="4500" b="1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" y="2461230"/>
            <a:ext cx="8229600" cy="3939570"/>
          </a:xfrm>
          <a:prstGeom prst="rect">
            <a:avLst/>
          </a:prstGeom>
          <a:noFill/>
        </p:spPr>
        <p:txBody>
          <a:bodyPr wrap="square" lIns="91418" tIns="45709" rIns="91418" bIns="45709" rtlCol="0">
            <a:noAutofit/>
          </a:bodyPr>
          <a:lstStyle>
            <a:defPPr>
              <a:defRPr lang="en-US"/>
            </a:defPPr>
            <a:lvl1pPr>
              <a:defRPr sz="1400" b="1">
                <a:latin typeface="Arial"/>
                <a:cs typeface="Arial"/>
              </a:defRPr>
            </a:lvl1pPr>
          </a:lstStyle>
          <a:p>
            <a:pPr marL="742842" lvl="1" indent="-285750">
              <a:buFont typeface="Arial" panose="020B0604020202020204" pitchFamily="34" charset="0"/>
              <a:buChar char="•"/>
            </a:pPr>
            <a:endParaRPr lang="en-US" sz="1800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 smtClean="0"/>
              <a:t>Types: (integer, real, string, character, dates)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 smtClean="0"/>
              <a:t>Operators</a:t>
            </a:r>
          </a:p>
          <a:p>
            <a:pPr marL="742842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Relational (=, &lt;, &gt;,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marL="742842" lvl="1" indent="-285750">
              <a:buFont typeface="Arial" panose="020B0604020202020204" pitchFamily="34" charset="0"/>
              <a:buChar char="•"/>
            </a:pPr>
            <a:r>
              <a:rPr lang="en-US" b="0" dirty="0" smtClean="0"/>
              <a:t>Logical (and, or)</a:t>
            </a:r>
          </a:p>
          <a:p>
            <a:pPr marL="742842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Any</a:t>
            </a:r>
          </a:p>
          <a:p>
            <a:pPr marL="742842" lvl="1" indent="-285750">
              <a:buFont typeface="Arial" panose="020B0604020202020204" pitchFamily="34" charset="0"/>
              <a:buChar char="•"/>
            </a:pPr>
            <a:r>
              <a:rPr lang="en-US" b="0" dirty="0" smtClean="0"/>
              <a:t>All</a:t>
            </a:r>
          </a:p>
          <a:p>
            <a:pPr marL="742842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 smtClean="0"/>
              <a:t>Modifiers</a:t>
            </a:r>
            <a:endParaRPr lang="en-US" sz="2000" dirty="0" smtClean="0"/>
          </a:p>
          <a:p>
            <a:pPr marL="742842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OrderBy</a:t>
            </a:r>
            <a:endParaRPr lang="en-US" dirty="0" smtClean="0"/>
          </a:p>
          <a:p>
            <a:pPr marL="742842" lvl="1" indent="-285750">
              <a:buFont typeface="Arial" panose="020B0604020202020204" pitchFamily="34" charset="0"/>
              <a:buChar char="•"/>
            </a:pPr>
            <a:r>
              <a:rPr lang="en-US" b="0" dirty="0" smtClean="0"/>
              <a:t>Skip</a:t>
            </a:r>
          </a:p>
          <a:p>
            <a:pPr marL="742842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Take</a:t>
            </a:r>
            <a:endParaRPr lang="en-US" b="0" dirty="0"/>
          </a:p>
        </p:txBody>
      </p:sp>
      <p:sp>
        <p:nvSpPr>
          <p:cNvPr id="5" name="TextBox 4"/>
          <p:cNvSpPr txBox="1"/>
          <p:nvPr/>
        </p:nvSpPr>
        <p:spPr>
          <a:xfrm>
            <a:off x="4962861" y="5462230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Code: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Module/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Queries.cs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68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1905000"/>
            <a:ext cx="332655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 smtClean="0">
                <a:latin typeface="Arial"/>
                <a:cs typeface="Arial"/>
              </a:rPr>
              <a:t>Documents</a:t>
            </a:r>
            <a:endParaRPr lang="en-US" sz="4500" b="1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" y="2766030"/>
            <a:ext cx="8229600" cy="3177570"/>
          </a:xfrm>
          <a:prstGeom prst="rect">
            <a:avLst/>
          </a:prstGeom>
          <a:noFill/>
        </p:spPr>
        <p:txBody>
          <a:bodyPr wrap="square" lIns="91418" tIns="45709" rIns="91418" bIns="45709" rtlCol="0">
            <a:noAutofit/>
          </a:bodyPr>
          <a:lstStyle>
            <a:defPPr>
              <a:defRPr lang="en-US"/>
            </a:defPPr>
            <a:lvl1pPr>
              <a:defRPr sz="1400" b="1">
                <a:latin typeface="Arial"/>
                <a:cs typeface="Arial"/>
              </a:defRPr>
            </a:lvl1pPr>
          </a:lstStyle>
          <a:p>
            <a:pPr marL="742842" lvl="1" indent="-285750">
              <a:buFont typeface="Arial" panose="020B0604020202020204" pitchFamily="34" charset="0"/>
              <a:buChar char="•"/>
            </a:pPr>
            <a:endParaRPr lang="en-US" sz="1800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 smtClean="0"/>
              <a:t>Three step process for creation</a:t>
            </a:r>
          </a:p>
          <a:p>
            <a:pPr marL="742842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Create name/case document entity</a:t>
            </a:r>
          </a:p>
          <a:p>
            <a:pPr marL="742842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Request </a:t>
            </a:r>
            <a:r>
              <a:rPr lang="en-US" sz="2000" dirty="0" smtClean="0">
                <a:latin typeface="Arial"/>
                <a:cs typeface="Arial"/>
              </a:rPr>
              <a:t>upload </a:t>
            </a:r>
            <a:r>
              <a:rPr lang="en-US" sz="2000" dirty="0">
                <a:latin typeface="Arial"/>
                <a:cs typeface="Arial"/>
              </a:rPr>
              <a:t>URL</a:t>
            </a:r>
          </a:p>
          <a:p>
            <a:pPr marL="742842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Finalize </a:t>
            </a:r>
            <a:r>
              <a:rPr lang="en-US" sz="2000" dirty="0" smtClean="0">
                <a:latin typeface="Arial"/>
                <a:cs typeface="Arial"/>
              </a:rPr>
              <a:t>transfer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Three step process for download</a:t>
            </a:r>
          </a:p>
          <a:p>
            <a:pPr marL="742842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Get/Find name/case document entity</a:t>
            </a:r>
          </a:p>
          <a:p>
            <a:pPr marL="742842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Request download URL</a:t>
            </a:r>
          </a:p>
          <a:p>
            <a:pPr marL="742842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cs typeface="Arial"/>
              </a:rPr>
              <a:t>Use http client to download </a:t>
            </a:r>
            <a:r>
              <a:rPr lang="en-US" sz="2000" dirty="0" smtClean="0">
                <a:latin typeface="Arial"/>
                <a:cs typeface="Arial"/>
              </a:rPr>
              <a:t>bits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95800" y="5462230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Code: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Module/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Documents.cs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31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1905000"/>
            <a:ext cx="316625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 smtClean="0">
                <a:latin typeface="Arial"/>
                <a:cs typeface="Arial"/>
              </a:rPr>
              <a:t>Copy Case</a:t>
            </a:r>
            <a:endParaRPr lang="en-US" sz="4500" b="1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2766030"/>
            <a:ext cx="8229600" cy="3177570"/>
          </a:xfrm>
          <a:prstGeom prst="rect">
            <a:avLst/>
          </a:prstGeom>
          <a:noFill/>
        </p:spPr>
        <p:txBody>
          <a:bodyPr wrap="square" lIns="91418" tIns="45709" rIns="91418" bIns="45709" rtlCol="0">
            <a:noAutofit/>
          </a:bodyPr>
          <a:lstStyle>
            <a:defPPr>
              <a:defRPr lang="en-US"/>
            </a:defPPr>
            <a:lvl1pPr>
              <a:defRPr sz="1400" b="1">
                <a:latin typeface="Arial"/>
                <a:cs typeface="Arial"/>
              </a:defRPr>
            </a:lvl1pPr>
          </a:lstStyle>
          <a:p>
            <a:pPr marL="742842" lvl="1" indent="-285750">
              <a:buFont typeface="Arial" panose="020B0604020202020204" pitchFamily="34" charset="0"/>
              <a:buChar char="•"/>
            </a:pPr>
            <a:endParaRPr lang="en-US" sz="1800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 err="1" smtClean="0"/>
              <a:t>CopyCaseParameters</a:t>
            </a:r>
            <a:endParaRPr lang="en-US" sz="2000" b="0" dirty="0" smtClean="0"/>
          </a:p>
          <a:p>
            <a:pPr marL="742842" lvl="1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/>
                <a:cs typeface="Arial"/>
              </a:rPr>
              <a:t>CaseID</a:t>
            </a:r>
            <a:endParaRPr lang="en-US" sz="2000" dirty="0">
              <a:latin typeface="Arial"/>
              <a:cs typeface="Arial"/>
            </a:endParaRPr>
          </a:p>
          <a:p>
            <a:pPr marL="742842" lvl="1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/>
                <a:cs typeface="Arial"/>
              </a:rPr>
              <a:t>NewPipNameID</a:t>
            </a:r>
            <a:endParaRPr lang="en-US" sz="2000" dirty="0">
              <a:latin typeface="Arial"/>
              <a:cs typeface="Arial"/>
            </a:endParaRPr>
          </a:p>
          <a:p>
            <a:pPr marL="742842" lvl="1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/>
                <a:cs typeface="Arial"/>
              </a:rPr>
              <a:t>PipInvolveTypeCode</a:t>
            </a:r>
            <a:endParaRPr lang="en-US" sz="2000" dirty="0">
              <a:latin typeface="Arial"/>
              <a:cs typeface="Arial"/>
            </a:endParaRPr>
          </a:p>
          <a:p>
            <a:pPr marL="742842" lvl="1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/>
                <a:cs typeface="Arial"/>
              </a:rPr>
              <a:t>CaseRelationshipTypeCode</a:t>
            </a:r>
            <a:endParaRPr lang="en-US" sz="2000" dirty="0">
              <a:latin typeface="Arial"/>
              <a:cs typeface="Arial"/>
            </a:endParaRPr>
          </a:p>
          <a:p>
            <a:pPr marL="742842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/>
                <a:cs typeface="Arial"/>
              </a:rPr>
              <a:t>Rest found in documentation </a:t>
            </a:r>
            <a:r>
              <a:rPr lang="en-US" sz="1400" dirty="0">
                <a:latin typeface="Arial"/>
                <a:cs typeface="Arial"/>
              </a:rPr>
              <a:t>(</a:t>
            </a:r>
            <a:r>
              <a:rPr lang="en-US" sz="1400" dirty="0">
                <a:latin typeface="Arial"/>
                <a:cs typeface="Arial"/>
                <a:hlinkClick r:id="rId3"/>
              </a:rPr>
              <a:t>http://www.documentation.newdawn.com/api</a:t>
            </a:r>
            <a:r>
              <a:rPr lang="en-US" sz="1400" dirty="0" smtClean="0">
                <a:latin typeface="Arial"/>
                <a:cs typeface="Arial"/>
                <a:hlinkClick r:id="rId3"/>
              </a:rPr>
              <a:t>/</a:t>
            </a:r>
            <a:r>
              <a:rPr lang="en-US" sz="1400" dirty="0" smtClean="0">
                <a:latin typeface="Arial"/>
                <a:cs typeface="Arial"/>
              </a:rPr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95800" y="5462230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Code: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Module/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CopyCase.cs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60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1905000"/>
            <a:ext cx="438453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 smtClean="0">
                <a:latin typeface="Arial"/>
                <a:cs typeface="Arial"/>
              </a:rPr>
              <a:t>Case Numbers</a:t>
            </a:r>
            <a:endParaRPr lang="en-US" sz="4500" b="1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" y="2766030"/>
            <a:ext cx="8229600" cy="3177570"/>
          </a:xfrm>
          <a:prstGeom prst="rect">
            <a:avLst/>
          </a:prstGeom>
          <a:noFill/>
        </p:spPr>
        <p:txBody>
          <a:bodyPr wrap="square" lIns="91418" tIns="45709" rIns="91418" bIns="45709" rtlCol="0">
            <a:noAutofit/>
          </a:bodyPr>
          <a:lstStyle>
            <a:defPPr>
              <a:defRPr lang="en-US"/>
            </a:defPPr>
            <a:lvl1pPr>
              <a:defRPr sz="1400" b="1">
                <a:latin typeface="Arial"/>
                <a:cs typeface="Arial"/>
              </a:defRPr>
            </a:lvl1pPr>
          </a:lstStyle>
          <a:p>
            <a:pPr marL="742842" lvl="1" indent="-285750">
              <a:buFont typeface="Arial" panose="020B0604020202020204" pitchFamily="34" charset="0"/>
              <a:buChar char="•"/>
            </a:pPr>
            <a:endParaRPr lang="en-US" sz="1800" dirty="0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 smtClean="0"/>
              <a:t>Agency entity has the case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 smtClean="0"/>
              <a:t>Assign </a:t>
            </a:r>
            <a:r>
              <a:rPr lang="en-US" sz="2000" b="0" dirty="0" err="1" smtClean="0"/>
              <a:t>CaseAgency</a:t>
            </a:r>
            <a:r>
              <a:rPr lang="en-US" sz="2000" b="0" dirty="0" smtClean="0"/>
              <a:t> to the agency entity for a case involvement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14800" y="546223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Code: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Module/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CaseNumbers.cs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92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E7DA3764E76544B58420EBB92CD9B3" ma:contentTypeVersion="2" ma:contentTypeDescription="Create a new document." ma:contentTypeScope="" ma:versionID="2f377769169dee6d0fb1b12a882d4bcd">
  <xsd:schema xmlns:xsd="http://www.w3.org/2001/XMLSchema" xmlns:xs="http://www.w3.org/2001/XMLSchema" xmlns:p="http://schemas.microsoft.com/office/2006/metadata/properties" xmlns:ns2="12e08507-f637-4759-a2d2-02d601c7fcbb" targetNamespace="http://schemas.microsoft.com/office/2006/metadata/properties" ma:root="true" ma:fieldsID="1db03e2ba824c451674d9500e8720a02" ns2:_="">
    <xsd:import namespace="12e08507-f637-4759-a2d2-02d601c7fcb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e08507-f637-4759-a2d2-02d601c7fcb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33DD999-8619-42EC-A2DA-B87055EEB57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70D90F0-ACF8-4BC3-8D9F-A9530D3E2768}">
  <ds:schemaRefs>
    <ds:schemaRef ds:uri="http://purl.org/dc/elements/1.1/"/>
    <ds:schemaRef ds:uri="http://schemas.microsoft.com/office/2006/metadata/properties"/>
    <ds:schemaRef ds:uri="http://purl.org/dc/dcmitype/"/>
    <ds:schemaRef ds:uri="http://schemas.microsoft.com/office/infopath/2007/PartnerControls"/>
    <ds:schemaRef ds:uri="12e08507-f637-4759-a2d2-02d601c7fcbb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E712A90-4A2B-472C-87AE-F8E7D4EA07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2e08507-f637-4759-a2d2-02d601c7fc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V04 JT Events 2016 PowerPoint Template Production File</Template>
  <TotalTime>3363</TotalTime>
  <Words>402</Words>
  <Application>Microsoft Office PowerPoint</Application>
  <PresentationFormat>Letter Paper (8.5x11 in)</PresentationFormat>
  <Paragraphs>139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Mandy Olsen</dc:creator>
  <cp:lastModifiedBy>Ryan Hartley</cp:lastModifiedBy>
  <cp:revision>68</cp:revision>
  <cp:lastPrinted>2016-05-03T21:54:07Z</cp:lastPrinted>
  <dcterms:created xsi:type="dcterms:W3CDTF">2016-05-12T16:25:24Z</dcterms:created>
  <dcterms:modified xsi:type="dcterms:W3CDTF">2016-06-27T15:37:32Z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0x010100FAE7DA3764E76544B58420EBB92CD9B3</vt:lpwstr>
  </property>
</Properties>
</file>